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4" r:id="rId4"/>
    <p:sldId id="265" r:id="rId5"/>
    <p:sldId id="266" r:id="rId6"/>
    <p:sldId id="260" r:id="rId7"/>
    <p:sldId id="267" r:id="rId8"/>
    <p:sldId id="263" r:id="rId9"/>
    <p:sldId id="271" r:id="rId10"/>
    <p:sldId id="27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kita, Jeffrey A." initials="JAM" lastIdx="1" clrIdx="0">
    <p:extLst>
      <p:ext uri="{19B8F6BF-5375-455C-9EA6-DF929625EA0E}">
        <p15:presenceInfo xmlns:p15="http://schemas.microsoft.com/office/powerpoint/2012/main" userId="Mikita, Jeffrey A.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78543" autoAdjust="0"/>
  </p:normalViewPr>
  <p:slideViewPr>
    <p:cSldViewPr snapToGrid="0">
      <p:cViewPr varScale="1">
        <p:scale>
          <a:sx n="89" d="100"/>
          <a:sy n="89" d="100"/>
        </p:scale>
        <p:origin x="13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31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F497E-BD1A-4870-A3B5-C06890DF2AE4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EBFDB0-9C30-4E98-AA50-E2A2DEB22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999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EBFDB0-9C30-4E98-AA50-E2A2DEB222A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858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601E0-9941-4F72-AB4E-7634272E05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8AE81F-4DF2-4894-83DA-6F77004328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DC507-1380-4974-8749-FA3A9A563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5F87-6290-4238-8E20-E7C177F9F4D6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9776E-F540-4069-9A81-5287C0F55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3B8BD-A9A8-4AB0-A7B6-AF998E856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C7DB-0CF5-4716-9BC8-14DFF78B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726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3FEC6-468A-48DB-BCA7-485C3C0E0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5BF3DF-E42B-4B4E-8670-C25A03911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D22491-53FC-4EB0-A73B-3F7777515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5F87-6290-4238-8E20-E7C177F9F4D6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285F2D-CC63-46AF-80F4-8D45F3BEC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36F41-F1BB-4286-BDF3-16CA9810A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C7DB-0CF5-4716-9BC8-14DFF78B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5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041834-FCB2-4C11-9233-CB650203DF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DF7078-6E59-478D-B891-C909A6E95A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2451B9-2289-4764-88CD-4F3E2BA3E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5F87-6290-4238-8E20-E7C177F9F4D6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E2FEFB-FC21-4A6F-8D58-0F82D099E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77EB39-B4F2-4EAD-B649-92DB29F3D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C7DB-0CF5-4716-9BC8-14DFF78B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145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2636F-6AB7-4FE6-9548-DD1D8D9D6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A56B5-0779-477B-84E6-85AB109D6B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CDAAFB-B114-49DB-B631-7C6F98429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5F87-6290-4238-8E20-E7C177F9F4D6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DA62A-4B9E-4F39-880C-9BEFE2D13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2D7A78-C5C0-4591-B4F3-3515901F3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C7DB-0CF5-4716-9BC8-14DFF78B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45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C87D5-23BF-4E50-A010-E1E4A3816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A1C853-1C48-41AF-AAC6-53BFEFC55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C8AC1-7FE6-4A07-95B8-8D6391397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5F87-6290-4238-8E20-E7C177F9F4D6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B3ED2-2C9B-44AF-9B48-7BC184194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7D213-8B6E-44D8-B19E-898DCDA12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C7DB-0CF5-4716-9BC8-14DFF78B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24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6E753-F732-4F4C-AC0B-FB9E3BC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36C77-1E5B-403A-A737-F0F945632E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F9A544-23A0-402A-931B-242B17A54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CA1DDF-8443-4636-8AF1-D0B06ED3C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5F87-6290-4238-8E20-E7C177F9F4D6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A2CFDD-F04C-45BD-B5FA-3DCC6EA9A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09D34A-151E-4A24-B750-5E18A237F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C7DB-0CF5-4716-9BC8-14DFF78B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6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56817-452C-4BB1-830E-140EDFE7B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BDA444-FC0D-42B0-9EE5-17B2B41476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31B72C-CAFB-4292-9308-8E63FBDC9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D99591-8C0C-4FED-9B86-A6703BCC3F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2EDF97-463E-4397-BDED-EFAAD1D4CC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585174-EA07-497E-BB6B-901F094FA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5F87-6290-4238-8E20-E7C177F9F4D6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5CB9E0-AD5F-47AA-B4BC-F2C0B64C8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489507-F434-4543-A8CD-C9FEAE237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C7DB-0CF5-4716-9BC8-14DFF78B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312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BEB25-CF5C-407F-B521-E9EF62AF8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2A3517-85D0-468B-966F-E3DD0A7AC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5F87-6290-4238-8E20-E7C177F9F4D6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F042DF-0814-4795-AEE5-BDDC26991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459AA4-E23B-4E2E-96CF-9F80722FC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C7DB-0CF5-4716-9BC8-14DFF78B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583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63465D-CC13-4EF2-BBDF-21459E275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5F87-6290-4238-8E20-E7C177F9F4D6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AA6A13-A6AA-4AFB-B6C8-E9140B327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960E54-0BD8-4B59-9231-D5769C335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C7DB-0CF5-4716-9BC8-14DFF78B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351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B35C1-EFDB-4ED2-A1B3-07C8AB5A4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5D8FB-8D37-4A66-BFDC-CC5C91477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702F15-CB27-4C43-9EF6-E70D696F29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1AC72-11B1-4FD6-A9BF-C8727884B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5F87-6290-4238-8E20-E7C177F9F4D6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2A0E2A-1E8B-4E0C-AE10-15D7DCAF2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4886E1-28D2-48A8-9A79-9937CFAAE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C7DB-0CF5-4716-9BC8-14DFF78B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4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E892D-C83E-49EC-97B1-E56D9E4BF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95C152-E775-4E8F-80C7-A89547038B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19B3A2-19AA-4B4F-9580-6ACE3BCD58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C7F8A7-1F00-47EE-B75D-5F5001020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E5F87-6290-4238-8E20-E7C177F9F4D6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8DE98-B7A7-4A85-A552-DA69736FE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435E67-CE7B-4ABF-80C4-7CC72F757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C7DB-0CF5-4716-9BC8-14DFF78B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28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829C8E-E41F-4CFD-8E6F-804BE0D04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CF88FC-7DBC-4988-9D2B-FB1997C7C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473E5-F654-4A71-B524-BF82F6FBF3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E5F87-6290-4238-8E20-E7C177F9F4D6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18867F-8A2A-4F33-8E0F-128F1326BD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2488F-75C8-4B72-87C8-974B1ECEAA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0C7DB-0CF5-4716-9BC8-14DFF78B7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239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vagov.sharepoint.com/sites/VHAWAScriticalcareMedSvc/SitePages/Medical-Emergency-Response-Teams.aspx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vagov.sharepoint.com/sites/VHAWAScriticalcareMedSvc/SitePages/Medical-Emergency-Response-Teams.asp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vagov.sharepoint.com/sites/VHAWAScriticalcareMedSvc/SitePages/Medical-Emergency-Response-Teams.asp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0BE44-C4B9-44B1-B147-751B2F2B2F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475" y="1122363"/>
            <a:ext cx="11525250" cy="2387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+mn-lt"/>
              </a:rPr>
              <a:t>MICU and Ward Medicine Resident (Intern) In-brief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Medical Emergency Response Team Responsibilities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0BAFEB-C369-4337-999C-2480156BD4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98914"/>
            <a:ext cx="9144000" cy="1655762"/>
          </a:xfrm>
        </p:spPr>
        <p:txBody>
          <a:bodyPr/>
          <a:lstStyle/>
          <a:p>
            <a:r>
              <a:rPr lang="en-US" dirty="0"/>
              <a:t>19 JULY 2022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178698-025B-4948-9B0E-C3EF61845B61}"/>
              </a:ext>
            </a:extLst>
          </p:cNvPr>
          <p:cNvSpPr txBox="1"/>
          <p:nvPr/>
        </p:nvSpPr>
        <p:spPr>
          <a:xfrm>
            <a:off x="2000250" y="537001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Medical Emergency Response Teams (sharepoint.com)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888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FA66B-73F7-4BE2-9647-42F733148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Restraint Order Entry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B6DC6-DE3F-47A1-9554-236BDD093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ensure that all aspects of the restrain order are completed before signing</a:t>
            </a:r>
          </a:p>
        </p:txBody>
      </p:sp>
    </p:spTree>
    <p:extLst>
      <p:ext uri="{BB962C8B-B14F-4D97-AF65-F5344CB8AC3E}">
        <p14:creationId xmlns:p14="http://schemas.microsoft.com/office/powerpoint/2010/main" val="2863067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E4F59-4C51-45AE-80A8-6C4AAD826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5525"/>
          </a:xfrm>
        </p:spPr>
        <p:txBody>
          <a:bodyPr/>
          <a:lstStyle/>
          <a:p>
            <a:r>
              <a:rPr lang="en-US" b="1" dirty="0">
                <a:latin typeface="+mn-lt"/>
              </a:rPr>
              <a:t>On-call Medicine Resident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6FAD5D-8F10-4D5B-9974-1E579C653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036" y="1524000"/>
            <a:ext cx="11635563" cy="465296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  <a:tabLst>
                <a:tab pos="362585" algn="l"/>
              </a:tabLst>
            </a:pPr>
            <a:r>
              <a:rPr lang="en-US" sz="3200" b="1" u="sng" dirty="0"/>
              <a:t>MICU Resident</a:t>
            </a:r>
          </a:p>
          <a:p>
            <a:pPr>
              <a:spcBef>
                <a:spcPts val="0"/>
              </a:spcBef>
              <a:tabLst>
                <a:tab pos="362585" algn="l"/>
              </a:tabLst>
            </a:pPr>
            <a:r>
              <a:rPr lang="en-US" sz="3200" dirty="0"/>
              <a:t>Responds to all Code Blues and RRTs</a:t>
            </a:r>
          </a:p>
          <a:p>
            <a:pPr>
              <a:spcBef>
                <a:spcPts val="0"/>
              </a:spcBef>
              <a:tabLst>
                <a:tab pos="362585" algn="l"/>
              </a:tabLst>
            </a:pP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Leads all Code Blues/Strokes/Hearts &amp; RRT transfers to MICU Team</a:t>
            </a:r>
          </a:p>
          <a:p>
            <a:pPr>
              <a:spcBef>
                <a:spcPts val="0"/>
              </a:spcBef>
              <a:tabLst>
                <a:tab pos="362585" algn="l"/>
              </a:tabLst>
            </a:pPr>
            <a:r>
              <a:rPr lang="en-US" sz="3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Screens all RRTs for the 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en-US" sz="3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ollowing:</a:t>
            </a:r>
          </a:p>
          <a:p>
            <a:pPr lvl="1">
              <a:spcBef>
                <a:spcPts val="0"/>
              </a:spcBef>
              <a:tabLst>
                <a:tab pos="362585" algn="l"/>
              </a:tabLst>
            </a:pPr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Code Blue Activation Criteria</a:t>
            </a:r>
          </a:p>
          <a:p>
            <a:pPr lvl="1">
              <a:spcBef>
                <a:spcPts val="0"/>
              </a:spcBef>
              <a:tabLst>
                <a:tab pos="362585" algn="l"/>
              </a:tabLst>
            </a:pPr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Code Stroke Activation Criteria</a:t>
            </a:r>
          </a:p>
          <a:p>
            <a:pPr lvl="1">
              <a:spcBef>
                <a:spcPts val="0"/>
              </a:spcBef>
              <a:tabLst>
                <a:tab pos="362585" algn="l"/>
              </a:tabLst>
            </a:pPr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Code Heart Activation Criteria</a:t>
            </a:r>
            <a:endParaRPr lang="en-US" sz="32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tabLst>
                <a:tab pos="362585" algn="l"/>
              </a:tabLst>
            </a:pPr>
            <a:endParaRPr lang="en-US" sz="32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  <a:tabLst>
                <a:tab pos="362585" algn="l"/>
              </a:tabLst>
            </a:pPr>
            <a:r>
              <a:rPr lang="en-US" sz="3200" b="1" u="sng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Ward Resident</a:t>
            </a:r>
          </a:p>
          <a:p>
            <a:pPr>
              <a:spcBef>
                <a:spcPts val="0"/>
              </a:spcBef>
              <a:tabLst>
                <a:tab pos="362585" algn="l"/>
              </a:tabLst>
            </a:pPr>
            <a:r>
              <a:rPr lang="en-US" sz="3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Re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sponds to and leads all RRTs (except as noted above)</a:t>
            </a:r>
          </a:p>
          <a:p>
            <a:pPr>
              <a:spcBef>
                <a:spcPts val="0"/>
              </a:spcBef>
              <a:tabLst>
                <a:tab pos="362585" algn="l"/>
              </a:tabLst>
            </a:pPr>
            <a:r>
              <a:rPr lang="en-US" sz="3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Responds to and contributes to Code St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rokes as detailed later</a:t>
            </a:r>
            <a:endParaRPr lang="en-US" sz="36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405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60ABB-B19E-4F49-97BE-64BDEA676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205" y="210065"/>
            <a:ext cx="4907692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Code Activation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F4BB3-74A2-4530-85C1-1377E93EEC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4684" y="1664987"/>
            <a:ext cx="5168213" cy="4351338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914400" algn="l"/>
              </a:tabLst>
            </a:pPr>
            <a:r>
              <a:rPr lang="en-US" sz="3200" b="1" u="sng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CODE BLUE </a:t>
            </a: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914400" algn="l"/>
              </a:tabLst>
            </a:pPr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Any medical emergency in need of BLS or ACLS care needs</a:t>
            </a: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914400" algn="l"/>
              </a:tabLst>
            </a:pPr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Any medical emergency that </a:t>
            </a:r>
            <a:r>
              <a:rPr lang="en-US" b="1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lacks readily available necessary resources</a:t>
            </a: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914400" algn="l"/>
              </a:tabLst>
            </a:pPr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US" b="1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only medical emergency response for outpatients or inpatient </a:t>
            </a:r>
            <a:r>
              <a:rPr lang="en-US" b="1" u="sng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not</a:t>
            </a:r>
            <a:r>
              <a:rPr lang="en-US" b="1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located on their assigned ward</a:t>
            </a: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914400" algn="l"/>
              </a:tabLst>
            </a:pPr>
            <a:endParaRPr lang="en-US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914400" algn="l"/>
              </a:tabLst>
            </a:pPr>
            <a:r>
              <a:rPr lang="en-US" sz="3200" b="1" u="sng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CODE HEART</a:t>
            </a:r>
          </a:p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Active chest discomfort &amp; ST elevation on a12-lead ECG c/w acute STEMI</a:t>
            </a:r>
          </a:p>
          <a:p>
            <a:pPr>
              <a:lnSpc>
                <a:spcPct val="100000"/>
              </a:lnSpc>
            </a:pPr>
            <a:endParaRPr lang="en-US" b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b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47BE5E-5D2A-42B0-8DCC-7FBF5E02CA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5886" y="0"/>
            <a:ext cx="5827239" cy="664793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tabLst>
                <a:tab pos="914400" algn="l"/>
              </a:tabLst>
            </a:pPr>
            <a:r>
              <a:rPr lang="en-US" sz="2400" b="1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CODE STROKE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tabLst>
                <a:tab pos="914400" algn="l"/>
              </a:tabLst>
            </a:pPr>
            <a:r>
              <a:rPr lang="en-US" sz="2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Last Known Well Time (LKW) ≤ </a:t>
            </a:r>
            <a:r>
              <a:rPr lang="en-US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8 hours </a:t>
            </a:r>
            <a:r>
              <a:rPr lang="en-US" sz="2000" b="1" u="sng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&amp;</a:t>
            </a:r>
            <a:r>
              <a:rPr lang="en-US" sz="2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abrupt onset of </a:t>
            </a:r>
            <a:r>
              <a:rPr lang="en-US" sz="2000" b="1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any of the following deficits</a:t>
            </a:r>
            <a:r>
              <a:rPr lang="en-US" sz="2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914400" algn="l"/>
              </a:tabLst>
            </a:pPr>
            <a:r>
              <a:rPr lang="en-US" sz="2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Balance</a:t>
            </a:r>
            <a:r>
              <a:rPr lang="en-US" sz="2000" b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– sudden balance difficulty, loss of coordination, difficulty walking, dizziness</a:t>
            </a:r>
            <a:endParaRPr lang="en-US" sz="20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914400" algn="l"/>
              </a:tabLst>
            </a:pPr>
            <a:r>
              <a:rPr lang="en-US" sz="2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Eyes – </a:t>
            </a:r>
            <a:r>
              <a:rPr lang="en-US" sz="2000" b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sudden difficulty seeing in one or both eyes, double vision, blurred vision</a:t>
            </a:r>
            <a:endParaRPr lang="en-US" sz="20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914400" algn="l"/>
              </a:tabLst>
            </a:pPr>
            <a:r>
              <a:rPr lang="en-US" sz="2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Face – </a:t>
            </a:r>
            <a:r>
              <a:rPr lang="en-US" sz="2000" b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sudden unilateral facial weakness/droop</a:t>
            </a:r>
            <a:endParaRPr lang="en-US" sz="20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914400" algn="l"/>
              </a:tabLst>
            </a:pPr>
            <a:r>
              <a:rPr lang="en-US" sz="2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Arm – </a:t>
            </a:r>
            <a:r>
              <a:rPr lang="en-US" sz="2000" b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sudden unilateral arm and/or leg weakness</a:t>
            </a:r>
            <a:endParaRPr lang="en-US" sz="20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914400" algn="l"/>
              </a:tabLst>
            </a:pPr>
            <a:r>
              <a:rPr lang="en-US" sz="2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Speech - </a:t>
            </a:r>
            <a:r>
              <a:rPr lang="en-US" sz="2000" b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sudden trouble speaking or understanding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  <a:tabLst>
                <a:tab pos="914400" algn="l"/>
              </a:tabLst>
            </a:pPr>
            <a:r>
              <a:rPr lang="en-US" sz="1800" b="1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</a:t>
            </a:r>
            <a:r>
              <a:rPr lang="en-US" sz="2400" b="1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Or</a:t>
            </a: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   </a:t>
            </a:r>
            <a:endParaRPr lang="en-US" sz="18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  <a:tabLst>
                <a:tab pos="914400" algn="l"/>
              </a:tabLst>
            </a:pPr>
            <a:r>
              <a:rPr lang="en-US" sz="2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LKW ≤ </a:t>
            </a:r>
            <a:r>
              <a:rPr lang="en-US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23 hours </a:t>
            </a:r>
            <a:r>
              <a:rPr lang="en-US" sz="2000" b="1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&amp;</a:t>
            </a:r>
            <a:r>
              <a:rPr lang="en-US" sz="2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sudden onset </a:t>
            </a:r>
            <a:r>
              <a:rPr lang="en-US" sz="20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hemiparesis</a:t>
            </a:r>
            <a:r>
              <a:rPr lang="en-US" sz="2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&amp;</a:t>
            </a:r>
            <a:r>
              <a:rPr lang="en-US" sz="2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any of the following:</a:t>
            </a: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914400" algn="l"/>
              </a:tabLst>
            </a:pPr>
            <a:r>
              <a:rPr lang="en-US" sz="2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Vision loss </a:t>
            </a:r>
            <a:r>
              <a:rPr lang="en-US" sz="2000" b="1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/</a:t>
            </a:r>
            <a:r>
              <a:rPr lang="en-US" sz="2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gaze deviation </a:t>
            </a:r>
            <a:r>
              <a:rPr lang="en-US" sz="2000" b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(eyes to one side)</a:t>
            </a:r>
            <a:endParaRPr lang="en-US" sz="20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914400" algn="l"/>
              </a:tabLst>
            </a:pPr>
            <a:r>
              <a:rPr lang="en-US" sz="2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Aphasia</a:t>
            </a:r>
            <a:r>
              <a:rPr lang="en-US" sz="2000" b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-language deficits in expression or comprehension</a:t>
            </a:r>
            <a:endParaRPr lang="en-US" sz="20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914400" algn="l"/>
              </a:tabLst>
            </a:pPr>
            <a:r>
              <a:rPr lang="en-US" sz="2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Neglect</a:t>
            </a:r>
            <a:r>
              <a:rPr lang="en-US" sz="2000" b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-patient ignoring their left side</a:t>
            </a:r>
            <a:r>
              <a:rPr lang="en-US" sz="2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33794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4ACF5-F61F-4B8B-9471-B828EDDF0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1" y="84137"/>
            <a:ext cx="1157287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RRT Activation Criteria (Any of the Following):</a:t>
            </a:r>
            <a:br>
              <a:rPr lang="en-US" b="1" dirty="0">
                <a:latin typeface="+mn-lt"/>
              </a:rPr>
            </a:br>
            <a:r>
              <a:rPr lang="en-US" sz="3600" b="1" u="sng" dirty="0">
                <a:solidFill>
                  <a:srgbClr val="FF0000"/>
                </a:solidFill>
                <a:latin typeface="Arial" panose="020B0604020202020204" pitchFamily="34" charset="0"/>
              </a:rPr>
              <a:t>ONLY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</a:rPr>
              <a:t> for I</a:t>
            </a:r>
            <a:r>
              <a:rPr lang="en-US" sz="3600" b="1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npatient/CLC patients in their assigned bed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85FD0-991A-4EEB-84C7-724031E3A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560" y="1612643"/>
            <a:ext cx="11572875" cy="5448299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8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</a:t>
            </a:r>
            <a:r>
              <a:rPr lang="en-US" sz="8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rgent concern for patient clinical deterioration</a:t>
            </a:r>
            <a:endParaRPr lang="en-US" sz="8000" b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8000" b="1" kern="0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Systolic</a:t>
            </a:r>
            <a:r>
              <a:rPr lang="en-US" sz="80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blood </a:t>
            </a:r>
            <a:r>
              <a:rPr lang="en-US" sz="8000" b="1" kern="0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pressure:</a:t>
            </a:r>
            <a:r>
              <a:rPr lang="en-US" sz="8000" b="1" kern="0" spc="1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000" b="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&gt;200 mmHg or &lt;80 mmHg.</a:t>
            </a:r>
            <a:endParaRPr lang="en-US" sz="8000" kern="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84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Heart rate:</a:t>
            </a:r>
            <a:r>
              <a:rPr lang="en-US" sz="8400" b="1" kern="0" spc="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400" b="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&gt;140 or &lt;40 with symptoms or rate &gt;160 without symptoms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84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Respiratory</a:t>
            </a:r>
            <a:r>
              <a:rPr lang="en-US" sz="8400" b="1" kern="0" spc="-3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4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rate:</a:t>
            </a:r>
            <a:r>
              <a:rPr lang="en-US" sz="8400" b="1" kern="0" spc="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400" b="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&gt;26/min or &lt;8/min or respiratory distress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84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Pulse </a:t>
            </a:r>
            <a:r>
              <a:rPr lang="en-US" sz="8400" b="1" kern="0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oximetry:</a:t>
            </a:r>
            <a:r>
              <a:rPr lang="en-US" sz="8400" b="1" kern="0" spc="-1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8400" b="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&lt;90% while on supplemental oxygen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84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Urine output: </a:t>
            </a:r>
            <a:r>
              <a:rPr lang="en-US" sz="8400" b="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&lt;50 ml over 4 hours in a non-hemodialysis patient</a:t>
            </a:r>
            <a:endParaRPr lang="en-US" sz="8400" b="1" kern="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84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Sudden change in conscious state: </a:t>
            </a:r>
            <a:r>
              <a:rPr lang="en-US" sz="8400" b="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new onset seizure, agitation, delirium, or somnolence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84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Sudden onset (&lt;24 hours) of any of the following:</a:t>
            </a:r>
            <a:r>
              <a:rPr lang="en-US" sz="8400" b="1" kern="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8000" b="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severe headache, trouble seeing</a:t>
            </a:r>
            <a:r>
              <a:rPr lang="en-US" sz="8000" b="1" kern="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0" b="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dizziness, loss of balance or coordination</a:t>
            </a:r>
            <a:r>
              <a:rPr lang="en-US" sz="8000" b="1" kern="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8000" b="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trouble speaking, or understanding</a:t>
            </a:r>
            <a:r>
              <a:rPr lang="en-US" sz="8000" b="1" kern="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0" b="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unilateral weakness or numbness of the face, arm, or leg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8000" b="1" u="sng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Suspected infection</a:t>
            </a:r>
            <a:r>
              <a:rPr lang="en-US" sz="80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&amp; </a:t>
            </a:r>
            <a:r>
              <a:rPr lang="en-US" sz="8000" b="1" u="sng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 or more </a:t>
            </a:r>
            <a:r>
              <a:rPr lang="en-US" sz="80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the following: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7600" b="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RR &gt;20</a:t>
            </a:r>
            <a:r>
              <a:rPr lang="en-US" sz="7600" b="1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7600" b="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 &gt;38 or &lt;36</a:t>
            </a:r>
            <a:r>
              <a:rPr lang="en-US" sz="7600" b="1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7600" b="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HR&gt;90, WBC &lt;4 or &gt;12, altered mental status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8000" b="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SBP &lt;90 or &lt;100 mmHg and drop from baseline SBP by &gt; 20 mmHg</a:t>
            </a:r>
            <a:endParaRPr lang="en-US" sz="8000" b="1" kern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101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1AE2B-B020-423B-8E92-C06575F38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300" b="1" dirty="0">
                <a:latin typeface="+mn-lt"/>
              </a:rPr>
              <a:t>RRT and Code Activation Process</a:t>
            </a:r>
            <a:br>
              <a:rPr lang="en-US" b="1" dirty="0">
                <a:latin typeface="+mn-lt"/>
              </a:rPr>
            </a:br>
            <a:r>
              <a:rPr lang="en-US" b="1" dirty="0">
                <a:solidFill>
                  <a:srgbClr val="FF0000"/>
                </a:solidFill>
                <a:latin typeface="+mn-lt"/>
              </a:rPr>
              <a:t>For Inpatients/CLC located in Assigned Bed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25CB7-C808-4A9B-857F-42FBE64CB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20140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RRT, Code Blue, Code Stroke, or Code Heart</a:t>
            </a:r>
          </a:p>
          <a:p>
            <a:pPr lvl="1"/>
            <a:r>
              <a:rPr lang="en-US" sz="2800" dirty="0"/>
              <a:t>Call 5-5000 on LAN line or via </a:t>
            </a:r>
            <a:r>
              <a:rPr lang="en-US" sz="2800" dirty="0" err="1"/>
              <a:t>Vocera</a:t>
            </a:r>
            <a:r>
              <a:rPr lang="en-US" sz="2800" dirty="0"/>
              <a:t> “Call five, five thousand”</a:t>
            </a:r>
          </a:p>
          <a:p>
            <a:pPr lvl="1"/>
            <a:r>
              <a:rPr lang="en-US" sz="2800" dirty="0"/>
              <a:t>Call 202-745-8899 on a cell phone, extension 5-5000</a:t>
            </a:r>
          </a:p>
          <a:p>
            <a:pPr lvl="1"/>
            <a:r>
              <a:rPr lang="en-US" sz="2800" dirty="0"/>
              <a:t>Provide type of code, building, floor, room, and other helpful details</a:t>
            </a:r>
          </a:p>
          <a:p>
            <a:r>
              <a:rPr lang="en-US" sz="3200" dirty="0"/>
              <a:t>For Code Heart Call 5-5000 and: </a:t>
            </a:r>
          </a:p>
          <a:p>
            <a:pPr lvl="1"/>
            <a:r>
              <a:rPr lang="en-US" sz="2800" dirty="0"/>
              <a:t>Call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Cardiology fellow/attending covering MICU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During work-hours: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Vocera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 “Call the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cath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lab”</a:t>
            </a:r>
            <a:endParaRPr lang="en-US" sz="2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During off-hours: Call the ED</a:t>
            </a:r>
            <a:endParaRPr lang="en-US" sz="2800" b="1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</a:rPr>
              <a:t>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nitiate direct transfer to the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cath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lab or MICU</a:t>
            </a:r>
          </a:p>
        </p:txBody>
      </p:sp>
    </p:spTree>
    <p:extLst>
      <p:ext uri="{BB962C8B-B14F-4D97-AF65-F5344CB8AC3E}">
        <p14:creationId xmlns:p14="http://schemas.microsoft.com/office/powerpoint/2010/main" val="4234549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7D186-8023-42C2-9AC5-F5A30AA9B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689"/>
            <a:ext cx="10515600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Code Blue Priorities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1CD55-2157-4165-BC20-5F4F67E08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41" y="1253330"/>
            <a:ext cx="11449918" cy="4849757"/>
          </a:xfrm>
        </p:spPr>
        <p:txBody>
          <a:bodyPr>
            <a:normAutofit/>
          </a:bodyPr>
          <a:lstStyle/>
          <a:p>
            <a:r>
              <a:rPr lang="en-US" b="1" dirty="0"/>
              <a:t>Outpatient Code Blue (low risk areas without code cart):</a:t>
            </a:r>
          </a:p>
          <a:p>
            <a:pPr lvl="1"/>
            <a:r>
              <a:rPr lang="en-US" dirty="0"/>
              <a:t>Treatment limited to BLS (AED/Narcan available at each elevator)</a:t>
            </a:r>
          </a:p>
          <a:p>
            <a:pPr lvl="1"/>
            <a:r>
              <a:rPr lang="en-US" dirty="0"/>
              <a:t>Rapid and safe transport to ED (neck collar/back board if fall)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/>
              <a:t>Inpatient Code Blue Priorities (high risk outpatient areas with code cart):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1" dirty="0"/>
              <a:t>BLS</a:t>
            </a:r>
          </a:p>
          <a:p>
            <a:pPr lvl="2"/>
            <a:r>
              <a:rPr lang="en-US" dirty="0"/>
              <a:t>PPE</a:t>
            </a:r>
          </a:p>
          <a:p>
            <a:pPr lvl="2"/>
            <a:r>
              <a:rPr lang="en-US" dirty="0"/>
              <a:t>Rapidly initiate high-quality CPR (rate 100-120, depth 2.5”, full recoil)</a:t>
            </a:r>
          </a:p>
          <a:p>
            <a:pPr lvl="2"/>
            <a:r>
              <a:rPr lang="en-US" dirty="0"/>
              <a:t>Ant-Post Pad Placement have built in 3-lead ECG and a bump which provides CPR feedback</a:t>
            </a:r>
          </a:p>
          <a:p>
            <a:pPr lvl="2"/>
            <a:r>
              <a:rPr lang="en-US" dirty="0"/>
              <a:t>Place back board &amp; put bed in CPR mode (bed flat and stiff)</a:t>
            </a:r>
          </a:p>
          <a:p>
            <a:pPr lvl="2"/>
            <a:r>
              <a:rPr lang="en-US" dirty="0"/>
              <a:t>Bag Valve mask with viral filter (BVM Bag) and End Tidal CO2 (Tray on top of code cart)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1" dirty="0"/>
              <a:t>ACLS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ADAA46-5C63-4E3B-98DA-CE6AE3CD55FE}"/>
              </a:ext>
            </a:extLst>
          </p:cNvPr>
          <p:cNvSpPr txBox="1"/>
          <p:nvPr/>
        </p:nvSpPr>
        <p:spPr>
          <a:xfrm>
            <a:off x="371041" y="6103087"/>
            <a:ext cx="116767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*BLS/ACLS continues for a minimum of 3 cycles of CPR prior to terminating efforts, unless attending is present  </a:t>
            </a:r>
          </a:p>
        </p:txBody>
      </p:sp>
    </p:spTree>
    <p:extLst>
      <p:ext uri="{BB962C8B-B14F-4D97-AF65-F5344CB8AC3E}">
        <p14:creationId xmlns:p14="http://schemas.microsoft.com/office/powerpoint/2010/main" val="1625306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6E229-6F48-CF5B-225B-31F899A5F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  <a:cs typeface="Calibri Light"/>
              </a:rPr>
              <a:t>RRT Priorities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A9B32-6DE6-483B-6819-69C397DDE3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825625"/>
            <a:ext cx="114554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>
                <a:cs typeface="Calibri"/>
              </a:rPr>
              <a:t>Ensure rapid assessment and treatment to reverse acute problems</a:t>
            </a:r>
          </a:p>
          <a:p>
            <a:r>
              <a:rPr lang="en-US" sz="3200" b="1" dirty="0">
                <a:cs typeface="Calibri"/>
              </a:rPr>
              <a:t>Time to antibiotic delivery of 30 minutes in suspected sepsis</a:t>
            </a:r>
          </a:p>
          <a:p>
            <a:pPr lvl="1"/>
            <a:r>
              <a:rPr lang="en-US" sz="2800" dirty="0">
                <a:cs typeface="Calibri"/>
              </a:rPr>
              <a:t>Immediately place STAT antibiotic order with first dose now"</a:t>
            </a:r>
          </a:p>
          <a:p>
            <a:pPr lvl="1"/>
            <a:r>
              <a:rPr lang="en-US" sz="2800" dirty="0">
                <a:cs typeface="Calibri"/>
              </a:rPr>
              <a:t>Immediately inform pharmacy of stat antibiotic order </a:t>
            </a:r>
            <a:r>
              <a:rPr lang="en-US" sz="2800" b="1" dirty="0">
                <a:solidFill>
                  <a:srgbClr val="FF0000"/>
                </a:solidFill>
                <a:cs typeface="Calibri"/>
              </a:rPr>
              <a:t>(5-6382)</a:t>
            </a:r>
            <a:endParaRPr lang="en-US" sz="2800" b="1" dirty="0">
              <a:cs typeface="Calibri"/>
            </a:endParaRPr>
          </a:p>
          <a:p>
            <a:pPr lvl="1"/>
            <a:r>
              <a:rPr lang="en-US" sz="2800" dirty="0">
                <a:cs typeface="Calibri"/>
              </a:rPr>
              <a:t>RRT Resident responsible for drug infusion within 30 minutes of RRT </a:t>
            </a:r>
          </a:p>
          <a:p>
            <a:pPr lvl="1"/>
            <a:r>
              <a:rPr lang="en-US" sz="2800" dirty="0">
                <a:cs typeface="Calibri"/>
              </a:rPr>
              <a:t>Other Residents: assist to achieve 30-minute time to antibiotic infusion</a:t>
            </a:r>
          </a:p>
          <a:p>
            <a:r>
              <a:rPr lang="en-US" sz="3200" dirty="0">
                <a:cs typeface="Calibri"/>
              </a:rPr>
              <a:t>Rapid transfer for escalation of care needs when appropriate </a:t>
            </a:r>
          </a:p>
          <a:p>
            <a:pPr lvl="1"/>
            <a:endParaRPr lang="en-US" sz="2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76809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BC9BC-C68A-44E9-A610-D2C7B7ED1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6075"/>
            <a:ext cx="10515600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Code Stroke Priorities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98287-F71E-4127-AAAB-C46DE2A6E7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527" y="1501775"/>
            <a:ext cx="11466548" cy="435133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ym typeface="Wingdings" panose="05000000000000000000" pitchFamily="2" charset="2"/>
              </a:rPr>
              <a:t>Activate Code Stroke </a:t>
            </a:r>
            <a:r>
              <a:rPr lang="en-US" b="1" dirty="0">
                <a:solidFill>
                  <a:srgbClr val="FF0000"/>
                </a:solidFill>
                <a:sym typeface="Wingdings" panose="05000000000000000000" pitchFamily="2" charset="2"/>
              </a:rPr>
              <a:t>(5-5000) </a:t>
            </a:r>
            <a:r>
              <a:rPr lang="en-US" dirty="0">
                <a:sym typeface="Wingdings" panose="05000000000000000000" pitchFamily="2" charset="2"/>
              </a:rPr>
              <a:t>when patient meets activation criteria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ym typeface="Wingdings" panose="05000000000000000000" pitchFamily="2" charset="2"/>
              </a:rPr>
              <a:t>Call Triage Report to National </a:t>
            </a:r>
            <a:r>
              <a:rPr lang="en-US" dirty="0" err="1">
                <a:sym typeface="Wingdings" panose="05000000000000000000" pitchFamily="2" charset="2"/>
              </a:rPr>
              <a:t>Telestroke</a:t>
            </a:r>
            <a:r>
              <a:rPr lang="en-US" dirty="0">
                <a:sym typeface="Wingdings" panose="05000000000000000000" pitchFamily="2" charset="2"/>
              </a:rPr>
              <a:t>:  </a:t>
            </a:r>
            <a:r>
              <a:rPr lang="en-US" b="1" dirty="0">
                <a:solidFill>
                  <a:srgbClr val="FF0000"/>
                </a:solidFill>
                <a:sym typeface="Wingdings" panose="05000000000000000000" pitchFamily="2" charset="2"/>
              </a:rPr>
              <a:t>1-844-448-6877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ym typeface="Wingdings" panose="05000000000000000000" pitchFamily="2" charset="2"/>
              </a:rPr>
              <a:t>Ward/RRT Resident Activates “</a:t>
            </a:r>
            <a:r>
              <a:rPr lang="en-US" dirty="0" err="1">
                <a:sym typeface="Wingdings" panose="05000000000000000000" pitchFamily="2" charset="2"/>
              </a:rPr>
              <a:t>Telestroke</a:t>
            </a:r>
            <a:r>
              <a:rPr lang="en-US" dirty="0">
                <a:sym typeface="Wingdings" panose="05000000000000000000" pitchFamily="2" charset="2"/>
              </a:rPr>
              <a:t>” </a:t>
            </a:r>
            <a:r>
              <a:rPr lang="en-US" dirty="0" err="1">
                <a:sym typeface="Wingdings" panose="05000000000000000000" pitchFamily="2" charset="2"/>
              </a:rPr>
              <a:t>orderset</a:t>
            </a:r>
            <a:r>
              <a:rPr lang="en-US" dirty="0">
                <a:sym typeface="Wingdings" panose="05000000000000000000" pitchFamily="2" charset="2"/>
              </a:rPr>
              <a:t> in CPRS</a:t>
            </a:r>
            <a:r>
              <a:rPr lang="en-US" b="1" dirty="0">
                <a:solidFill>
                  <a:srgbClr val="FF0000"/>
                </a:solidFill>
                <a:sym typeface="Wingdings" panose="05000000000000000000" pitchFamily="2" charset="2"/>
              </a:rPr>
              <a:t>: NCCT, CTA, Labs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Patient to ED CT ASAP once safe to do so (ABCs, FSG, 20g IV, </a:t>
            </a:r>
            <a:r>
              <a:rPr lang="en-US" dirty="0" err="1"/>
              <a:t>Zoll</a:t>
            </a:r>
            <a:r>
              <a:rPr lang="en-US" dirty="0"/>
              <a:t> Monitor)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NC Head CT is #1 priority</a:t>
            </a:r>
          </a:p>
          <a:p>
            <a:pPr lvl="1"/>
            <a:r>
              <a:rPr lang="en-US" dirty="0" err="1"/>
              <a:t>Teleneurology</a:t>
            </a:r>
            <a:r>
              <a:rPr lang="en-US" dirty="0"/>
              <a:t> Consultation #2 priority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ym typeface="Wingdings" panose="05000000000000000000" pitchFamily="2" charset="2"/>
              </a:rPr>
              <a:t>Disposition:</a:t>
            </a:r>
          </a:p>
          <a:p>
            <a:pPr lvl="1"/>
            <a:r>
              <a:rPr lang="en-US" dirty="0" err="1">
                <a:sym typeface="Wingdings" panose="05000000000000000000" pitchFamily="2" charset="2"/>
              </a:rPr>
              <a:t>tPA</a:t>
            </a:r>
            <a:r>
              <a:rPr lang="en-US" dirty="0">
                <a:sym typeface="Wingdings" panose="05000000000000000000" pitchFamily="2" charset="2"/>
              </a:rPr>
              <a:t>  MICU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(Goal: determine </a:t>
            </a:r>
            <a:r>
              <a:rPr lang="en-US" dirty="0" err="1">
                <a:solidFill>
                  <a:srgbClr val="FF0000"/>
                </a:solidFill>
                <a:sym typeface="Wingdings" panose="05000000000000000000" pitchFamily="2" charset="2"/>
              </a:rPr>
              <a:t>tPA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0000"/>
                </a:solidFill>
                <a:sym typeface="Wingdings" panose="05000000000000000000" pitchFamily="2" charset="2"/>
              </a:rPr>
              <a:t>candiates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 by 40 minutes; give </a:t>
            </a:r>
            <a:r>
              <a:rPr lang="en-US" dirty="0" err="1">
                <a:solidFill>
                  <a:srgbClr val="FF0000"/>
                </a:solidFill>
                <a:sym typeface="Wingdings" panose="05000000000000000000" pitchFamily="2" charset="2"/>
              </a:rPr>
              <a:t>tPA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 at 45 minutes)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IVH or LVO in need of thrombectomy  MICU  interfacility transfer (see </a:t>
            </a:r>
            <a:r>
              <a:rPr lang="en-US" dirty="0" err="1">
                <a:sym typeface="Wingdings" panose="05000000000000000000" pitchFamily="2" charset="2"/>
              </a:rPr>
              <a:t>sharepoint</a:t>
            </a:r>
            <a:r>
              <a:rPr lang="en-US" dirty="0">
                <a:sym typeface="Wingdings" panose="05000000000000000000" pitchFamily="2" charset="2"/>
              </a:rPr>
              <a:t>)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Stroke but no </a:t>
            </a:r>
            <a:r>
              <a:rPr lang="en-US" dirty="0" err="1">
                <a:sym typeface="Wingdings" panose="05000000000000000000" pitchFamily="2" charset="2"/>
              </a:rPr>
              <a:t>tPA</a:t>
            </a:r>
            <a:r>
              <a:rPr lang="en-US" dirty="0">
                <a:sym typeface="Wingdings" panose="05000000000000000000" pitchFamily="2" charset="2"/>
              </a:rPr>
              <a:t>  PCU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No Stroke  revert RRT disposition</a:t>
            </a:r>
          </a:p>
          <a:p>
            <a:endParaRPr lang="en-US" b="0" i="0" dirty="0"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389817-3B46-49D9-AE50-E12668E931A5}"/>
              </a:ext>
            </a:extLst>
          </p:cNvPr>
          <p:cNvSpPr txBox="1"/>
          <p:nvPr/>
        </p:nvSpPr>
        <p:spPr>
          <a:xfrm>
            <a:off x="4509534" y="614259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Medical Emergency Response Teams (sharepoint.com)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045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876FC-3F71-40C4-ADF2-5F8C666A3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365125"/>
            <a:ext cx="11568223" cy="132556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Code Stroke Tools to Have on Your Phone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(See </a:t>
            </a:r>
            <a:r>
              <a:rPr lang="en-US" b="1" dirty="0" err="1">
                <a:latin typeface="+mn-lt"/>
              </a:rPr>
              <a:t>Sharepoint</a:t>
            </a:r>
            <a:r>
              <a:rPr lang="en-US" b="1" dirty="0">
                <a:latin typeface="+mn-lt"/>
              </a:rPr>
              <a:t> Link at Bottom of Slide)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670F5-C209-4C3F-85F7-62AB29C8BD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Code Stroke Flow </a:t>
            </a:r>
          </a:p>
          <a:p>
            <a:pPr lvl="1"/>
            <a:r>
              <a:rPr lang="en-US" dirty="0"/>
              <a:t>Includes Activation Criteria for Screening</a:t>
            </a:r>
          </a:p>
          <a:p>
            <a:pPr lvl="1"/>
            <a:r>
              <a:rPr lang="en-US" dirty="0"/>
              <a:t>Triage Report to National </a:t>
            </a:r>
            <a:r>
              <a:rPr lang="en-US" dirty="0" err="1"/>
              <a:t>Telestroke</a:t>
            </a:r>
            <a:r>
              <a:rPr lang="en-US" dirty="0"/>
              <a:t> Program (NTSP)</a:t>
            </a:r>
          </a:p>
          <a:p>
            <a:r>
              <a:rPr lang="en-US" dirty="0"/>
              <a:t>Interfacility Transfer Process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B671D4F-6401-4F8C-92AD-3ACD10B0E1CA}"/>
              </a:ext>
            </a:extLst>
          </p:cNvPr>
          <p:cNvSpPr txBox="1"/>
          <p:nvPr/>
        </p:nvSpPr>
        <p:spPr>
          <a:xfrm>
            <a:off x="4509534" y="614259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Medical Emergency Response Teams (sharepoint.com)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225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5147</TotalTime>
  <Words>987</Words>
  <Application>Microsoft Office PowerPoint</Application>
  <PresentationFormat>Widescreen</PresentationFormat>
  <Paragraphs>103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MICU and Ward Medicine Resident (Intern) In-brief  Medical Emergency Response Team Responsibilities</vt:lpstr>
      <vt:lpstr>On-call Medicine Resident Responsibilities</vt:lpstr>
      <vt:lpstr>Code Activation Criteria</vt:lpstr>
      <vt:lpstr>RRT Activation Criteria (Any of the Following): ONLY for Inpatient/CLC patients in their assigned bed</vt:lpstr>
      <vt:lpstr>RRT and Code Activation Process For Inpatients/CLC located in Assigned Bed</vt:lpstr>
      <vt:lpstr>Code Blue Priorities</vt:lpstr>
      <vt:lpstr>RRT Priorities</vt:lpstr>
      <vt:lpstr>Code Stroke Priorities</vt:lpstr>
      <vt:lpstr>Code Stroke Tools to Have on Your Phone  (See Sharepoint Link at Bottom of Slide)</vt:lpstr>
      <vt:lpstr>Restraint Order Entry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MICU Resident</dc:title>
  <dc:creator>Mikita, Jeffrey A.</dc:creator>
  <cp:lastModifiedBy>Mikita, Jeffrey A.</cp:lastModifiedBy>
  <cp:revision>84</cp:revision>
  <dcterms:created xsi:type="dcterms:W3CDTF">2022-01-24T15:36:31Z</dcterms:created>
  <dcterms:modified xsi:type="dcterms:W3CDTF">2022-07-19T12:14:19Z</dcterms:modified>
</cp:coreProperties>
</file>